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814" autoAdjust="0"/>
  </p:normalViewPr>
  <p:slideViewPr>
    <p:cSldViewPr snapToGrid="0">
      <p:cViewPr>
        <p:scale>
          <a:sx n="110" d="100"/>
          <a:sy n="110" d="100"/>
        </p:scale>
        <p:origin x="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5B19A-23A3-40C7-9914-D789921BFA04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C716-F9E6-4E29-BFE4-FEEB85351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56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5B19A-23A3-40C7-9914-D789921BFA04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C716-F9E6-4E29-BFE4-FEEB85351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210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5B19A-23A3-40C7-9914-D789921BFA04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C716-F9E6-4E29-BFE4-FEEB85351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54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5B19A-23A3-40C7-9914-D789921BFA04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C716-F9E6-4E29-BFE4-FEEB85351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647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5B19A-23A3-40C7-9914-D789921BFA04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C716-F9E6-4E29-BFE4-FEEB85351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340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5B19A-23A3-40C7-9914-D789921BFA04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C716-F9E6-4E29-BFE4-FEEB85351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223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5B19A-23A3-40C7-9914-D789921BFA04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C716-F9E6-4E29-BFE4-FEEB85351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343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5B19A-23A3-40C7-9914-D789921BFA04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C716-F9E6-4E29-BFE4-FEEB85351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498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5B19A-23A3-40C7-9914-D789921BFA04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C716-F9E6-4E29-BFE4-FEEB85351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787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5B19A-23A3-40C7-9914-D789921BFA04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C716-F9E6-4E29-BFE4-FEEB85351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68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5B19A-23A3-40C7-9914-D789921BFA04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2C716-F9E6-4E29-BFE4-FEEB85351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808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5B19A-23A3-40C7-9914-D789921BFA04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2C716-F9E6-4E29-BFE4-FEEB85351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704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wmf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5CD33ECC-AE85-D530-CC01-4CCFF1EC247D}"/>
              </a:ext>
            </a:extLst>
          </p:cNvPr>
          <p:cNvSpPr/>
          <p:nvPr/>
        </p:nvSpPr>
        <p:spPr>
          <a:xfrm>
            <a:off x="6549069" y="4631080"/>
            <a:ext cx="1826062" cy="16907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8775D325-D49E-52F6-3C42-D935D73169F2}"/>
              </a:ext>
            </a:extLst>
          </p:cNvPr>
          <p:cNvSpPr/>
          <p:nvPr/>
        </p:nvSpPr>
        <p:spPr>
          <a:xfrm>
            <a:off x="4742052" y="4631080"/>
            <a:ext cx="1725449" cy="16907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DB02D14D-5737-EE62-F4B5-E98632742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496" y="2199628"/>
            <a:ext cx="1284697" cy="862856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6D60A377-F8D5-592C-78C1-E9C8DF093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748" y="3851849"/>
            <a:ext cx="7549383" cy="6912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0" tIns="0" rIns="0" bIns="0" anchor="t" anchorCtr="0">
            <a:noAutofit/>
          </a:bodyPr>
          <a:lstStyle/>
          <a:p>
            <a:pPr algn="just"/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1.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CryoEM</a:t>
            </a: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structure of </a:t>
            </a:r>
            <a:r>
              <a:rPr lang="en-US" sz="11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bC</a:t>
            </a:r>
            <a:r>
              <a:rPr lang="en-US" sz="11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11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(A-B) Electron density map of m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onomeric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bC</a:t>
            </a:r>
            <a:r>
              <a:rPr lang="en-US" sz="11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embedded in 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nanodisc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constructed with MSP</a:t>
            </a:r>
            <a:r>
              <a:rPr lang="en-US" sz="1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1E3D1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the modelled structure. 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(C)</a:t>
            </a:r>
            <a:r>
              <a:rPr lang="en-US" sz="11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False color resolution image, showing the local resolution ranging from 1.8 to 3.0 Å. (D) A local view of the electron density map associated with the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bC</a:t>
            </a:r>
            <a:r>
              <a:rPr lang="en-US" sz="11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structure. 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(E) The Gold-standard FSC curves of the final 3D reconstruction. (F) 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Molecular st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ructure of estradiol.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1">
            <a:extLst>
              <a:ext uri="{FF2B5EF4-FFF2-40B4-BE49-F238E27FC236}">
                <a16:creationId xmlns:a16="http://schemas.microsoft.com/office/drawing/2014/main" id="{18C2C847-B9F8-502C-B1B3-DC9402A8A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748" y="6464304"/>
            <a:ext cx="7549383" cy="158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0" tIns="0" rIns="0" bIns="0" anchor="t" anchorCtr="0">
            <a:noAutofit/>
          </a:bodyPr>
          <a:lstStyle/>
          <a:p>
            <a:pPr algn="just"/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Fig. 2. </a:t>
            </a:r>
            <a:r>
              <a:rPr lang="en-US" sz="11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CryoEM</a:t>
            </a: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structures of </a:t>
            </a:r>
            <a:r>
              <a:rPr lang="en-US" sz="11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bC</a:t>
            </a:r>
            <a:r>
              <a:rPr lang="en-US" sz="11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11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-ADDA 5 (A-B) and </a:t>
            </a:r>
            <a:r>
              <a:rPr lang="en-US" sz="11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bC</a:t>
            </a:r>
            <a:r>
              <a:rPr lang="en-US" sz="11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11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O-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Cyt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c-complex (C-D)</a:t>
            </a: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averaged resolutions are 3.7 and 2.3 </a:t>
            </a:r>
            <a:r>
              <a:rPr lang="en-US" sz="1100" dirty="0">
                <a:ea typeface="Calibri" panose="020F0502020204030204" pitchFamily="34" charset="0"/>
                <a:cs typeface="Arial" panose="020B0604020202020204" pitchFamily="34" charset="0"/>
              </a:rPr>
              <a:t>Å</a:t>
            </a:r>
            <a:r>
              <a:rPr lang="en-US" sz="1100" dirty="0">
                <a:ea typeface="Calibri" panose="020F0502020204030204" pitchFamily="34" charset="0"/>
                <a:cs typeface="Times New Roman" panose="02020603050405020304" pitchFamily="18" charset="0"/>
              </a:rPr>
              <a:t>, r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espectively.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C8C2D0-D791-3D49-947C-F5FF14ADB487}"/>
              </a:ext>
            </a:extLst>
          </p:cNvPr>
          <p:cNvSpPr txBox="1"/>
          <p:nvPr/>
        </p:nvSpPr>
        <p:spPr>
          <a:xfrm>
            <a:off x="5081161" y="1938018"/>
            <a:ext cx="3465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(F)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714803F-BAA5-1131-2EAD-629645CC5125}"/>
              </a:ext>
            </a:extLst>
          </p:cNvPr>
          <p:cNvGrpSpPr/>
          <p:nvPr/>
        </p:nvGrpSpPr>
        <p:grpSpPr>
          <a:xfrm>
            <a:off x="1571632" y="2034570"/>
            <a:ext cx="3185011" cy="1737360"/>
            <a:chOff x="10260149" y="-452465"/>
            <a:chExt cx="2819794" cy="1450379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23BA09C-69C2-642C-E5FF-3D27304BA2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090"/>
            <a:stretch/>
          </p:blipFill>
          <p:spPr>
            <a:xfrm>
              <a:off x="10260149" y="-452465"/>
              <a:ext cx="2819794" cy="1450379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1F97047-9B92-DDF8-BED9-130D403D133F}"/>
                </a:ext>
              </a:extLst>
            </p:cNvPr>
            <p:cNvSpPr txBox="1"/>
            <p:nvPr/>
          </p:nvSpPr>
          <p:spPr>
            <a:xfrm>
              <a:off x="10614834" y="-216841"/>
              <a:ext cx="881317" cy="25693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000" b="1" dirty="0"/>
                <a:t>GSFSC Resolution: </a:t>
              </a:r>
            </a:p>
            <a:p>
              <a:pPr algn="ctr"/>
              <a:r>
                <a:rPr lang="en-US" sz="1000" b="1" dirty="0"/>
                <a:t>2.2 </a:t>
              </a:r>
              <a:r>
                <a:rPr lang="en-US" sz="1000" b="1" dirty="0">
                  <a:cs typeface="Times New Roman" panose="02020603050405020304" pitchFamily="18" charset="0"/>
                </a:rPr>
                <a:t>Å</a:t>
              </a:r>
              <a:endParaRPr lang="en-US" sz="1000" b="1" baseline="30000" dirty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57877B0-9AB6-6BA9-E235-A102D6501815}"/>
              </a:ext>
            </a:extLst>
          </p:cNvPr>
          <p:cNvGrpSpPr/>
          <p:nvPr/>
        </p:nvGrpSpPr>
        <p:grpSpPr>
          <a:xfrm>
            <a:off x="2518064" y="219207"/>
            <a:ext cx="1644239" cy="1709694"/>
            <a:chOff x="1029642" y="2516477"/>
            <a:chExt cx="1494967" cy="155448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F443576-BF17-0FE5-200E-6E417AF52DF3}"/>
                </a:ext>
              </a:extLst>
            </p:cNvPr>
            <p:cNvGrpSpPr/>
            <p:nvPr/>
          </p:nvGrpSpPr>
          <p:grpSpPr>
            <a:xfrm>
              <a:off x="1029642" y="2516477"/>
              <a:ext cx="1494967" cy="1554480"/>
              <a:chOff x="3803124" y="4945636"/>
              <a:chExt cx="1494967" cy="1554480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BBADDF37-27EB-ED39-5B5B-1E1AAD68E2D5}"/>
                  </a:ext>
                </a:extLst>
              </p:cNvPr>
              <p:cNvSpPr/>
              <p:nvPr/>
            </p:nvSpPr>
            <p:spPr>
              <a:xfrm>
                <a:off x="3803124" y="4945636"/>
                <a:ext cx="1494967" cy="155448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E5D018BB-2D85-FE91-E5F9-995B0FC4C5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23" r="7101" b="1"/>
              <a:stretch/>
            </p:blipFill>
            <p:spPr>
              <a:xfrm>
                <a:off x="3828045" y="4987884"/>
                <a:ext cx="1388812" cy="1469983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F759102-75FC-4221-9F87-A73178B35F77}"/>
                </a:ext>
              </a:extLst>
            </p:cNvPr>
            <p:cNvSpPr txBox="1"/>
            <p:nvPr/>
          </p:nvSpPr>
          <p:spPr>
            <a:xfrm>
              <a:off x="1067720" y="3424164"/>
              <a:ext cx="65274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  <a:effectLst>
                    <a:glow rad="38100">
                      <a:schemeClr val="tx1">
                        <a:alpha val="90000"/>
                      </a:schemeClr>
                    </a:glow>
                  </a:effectLst>
                </a:rPr>
                <a:t>MSP</a:t>
              </a:r>
              <a:r>
                <a:rPr lang="en-US" sz="1000" b="1" baseline="30000" dirty="0">
                  <a:solidFill>
                    <a:schemeClr val="bg1"/>
                  </a:solidFill>
                  <a:effectLst>
                    <a:glow rad="38100">
                      <a:schemeClr val="tx1">
                        <a:alpha val="90000"/>
                      </a:schemeClr>
                    </a:glow>
                  </a:effectLst>
                </a:rPr>
                <a:t>1E3D1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008A1DF-CF31-AD89-B621-15F38A92FF64}"/>
                </a:ext>
              </a:extLst>
            </p:cNvPr>
            <p:cNvSpPr txBox="1"/>
            <p:nvPr/>
          </p:nvSpPr>
          <p:spPr>
            <a:xfrm>
              <a:off x="1839054" y="2576120"/>
              <a:ext cx="418586" cy="2238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err="1">
                  <a:solidFill>
                    <a:schemeClr val="bg1"/>
                  </a:solidFill>
                </a:rPr>
                <a:t>bC</a:t>
              </a:r>
              <a:r>
                <a:rPr lang="en-US" sz="1000" b="1" i="1" dirty="0" err="1">
                  <a:solidFill>
                    <a:schemeClr val="bg1"/>
                  </a:solidFill>
                </a:rPr>
                <a:t>c</a:t>
              </a:r>
              <a:r>
                <a:rPr lang="en-US" sz="1000" b="1" dirty="0" err="1">
                  <a:solidFill>
                    <a:schemeClr val="bg1"/>
                  </a:solidFill>
                </a:rPr>
                <a:t>O</a:t>
              </a:r>
              <a:endParaRPr lang="en-US" sz="1000" b="1" baseline="30000" dirty="0">
                <a:solidFill>
                  <a:schemeClr val="bg1"/>
                </a:solidFill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63F797D-E04F-9271-B94C-4526BCCA97BC}"/>
                </a:ext>
              </a:extLst>
            </p:cNvPr>
            <p:cNvCxnSpPr>
              <a:cxnSpLocks/>
            </p:cNvCxnSpPr>
            <p:nvPr/>
          </p:nvCxnSpPr>
          <p:spPr>
            <a:xfrm>
              <a:off x="1289615" y="3355208"/>
              <a:ext cx="0" cy="95541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5E030E6-9F04-BE7E-CCDE-7ABFFAA71BB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34059" y="2791934"/>
              <a:ext cx="0" cy="11323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9EC64C3-3D8B-BF44-3DAC-159CE29A19DA}"/>
              </a:ext>
            </a:extLst>
          </p:cNvPr>
          <p:cNvGrpSpPr/>
          <p:nvPr/>
        </p:nvGrpSpPr>
        <p:grpSpPr>
          <a:xfrm>
            <a:off x="825748" y="199344"/>
            <a:ext cx="1644239" cy="1709694"/>
            <a:chOff x="1331684" y="3587159"/>
            <a:chExt cx="1494967" cy="155448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BDB502E-9682-168D-FD56-23EDE4C4F3D9}"/>
                </a:ext>
              </a:extLst>
            </p:cNvPr>
            <p:cNvSpPr/>
            <p:nvPr/>
          </p:nvSpPr>
          <p:spPr>
            <a:xfrm>
              <a:off x="1331684" y="3587159"/>
              <a:ext cx="1494967" cy="15544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22C2C9B-C864-C889-EB68-245F31FBF6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8" t="4918" r="58639" b="53065"/>
            <a:stretch/>
          </p:blipFill>
          <p:spPr bwMode="auto">
            <a:xfrm>
              <a:off x="1435365" y="3632192"/>
              <a:ext cx="1320667" cy="14133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FA4EDD4-2199-9613-FD03-C805F0E3C48E}"/>
                </a:ext>
              </a:extLst>
            </p:cNvPr>
            <p:cNvSpPr/>
            <p:nvPr/>
          </p:nvSpPr>
          <p:spPr>
            <a:xfrm>
              <a:off x="1358096" y="3594778"/>
              <a:ext cx="278000" cy="2235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D877117-AF37-344A-7393-64D7207C6337}"/>
              </a:ext>
            </a:extLst>
          </p:cNvPr>
          <p:cNvSpPr txBox="1"/>
          <p:nvPr/>
        </p:nvSpPr>
        <p:spPr>
          <a:xfrm>
            <a:off x="2493001" y="178328"/>
            <a:ext cx="384701" cy="287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(B)</a:t>
            </a:r>
            <a:endParaRPr lang="en-US" sz="1100" b="1" baseline="30000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15B276-F538-E465-6B5C-9C142D328A2A}"/>
              </a:ext>
            </a:extLst>
          </p:cNvPr>
          <p:cNvSpPr txBox="1"/>
          <p:nvPr/>
        </p:nvSpPr>
        <p:spPr>
          <a:xfrm>
            <a:off x="793444" y="178328"/>
            <a:ext cx="391753" cy="287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(A)</a:t>
            </a:r>
            <a:endParaRPr lang="en-US" sz="1100" b="1" baseline="30000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51BD05A-71EC-67BC-8A8E-BFACC9B7BE8A}"/>
              </a:ext>
            </a:extLst>
          </p:cNvPr>
          <p:cNvSpPr txBox="1"/>
          <p:nvPr/>
        </p:nvSpPr>
        <p:spPr>
          <a:xfrm>
            <a:off x="1214686" y="1938018"/>
            <a:ext cx="3465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(E)</a:t>
            </a:r>
            <a:endParaRPr lang="en-US" sz="1100" b="1" baseline="30000" dirty="0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7F0F850-F060-9F4A-A442-12C5B29C3146}"/>
              </a:ext>
            </a:extLst>
          </p:cNvPr>
          <p:cNvGrpSpPr/>
          <p:nvPr/>
        </p:nvGrpSpPr>
        <p:grpSpPr>
          <a:xfrm>
            <a:off x="4223747" y="139791"/>
            <a:ext cx="1928845" cy="1828800"/>
            <a:chOff x="3760785" y="48962"/>
            <a:chExt cx="1928845" cy="18288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1410034-62C7-95C5-A7BC-239727E0BAE8}"/>
                </a:ext>
              </a:extLst>
            </p:cNvPr>
            <p:cNvSpPr/>
            <p:nvPr/>
          </p:nvSpPr>
          <p:spPr>
            <a:xfrm>
              <a:off x="3760785" y="131213"/>
              <a:ext cx="1561853" cy="17096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Picture 15" descr="A colorful blobs of a substance&#10;&#10;Description automatically generated with medium confidence">
              <a:extLst>
                <a:ext uri="{FF2B5EF4-FFF2-40B4-BE49-F238E27FC236}">
                  <a16:creationId xmlns:a16="http://schemas.microsoft.com/office/drawing/2014/main" id="{A94508EF-2A45-0BDD-1DDA-E7DCDD9B1B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0" t="3954" r="17732" b="4030"/>
            <a:stretch/>
          </p:blipFill>
          <p:spPr>
            <a:xfrm>
              <a:off x="3876675" y="184217"/>
              <a:ext cx="1429406" cy="1613685"/>
            </a:xfrm>
            <a:prstGeom prst="rect">
              <a:avLst/>
            </a:prstGeom>
          </p:spPr>
        </p:pic>
        <p:pic>
          <p:nvPicPr>
            <p:cNvPr id="17" name="Picture 16" descr="A colorful blobs of a substance&#10;&#10;Description automatically generated with medium confidence">
              <a:extLst>
                <a:ext uri="{FF2B5EF4-FFF2-40B4-BE49-F238E27FC236}">
                  <a16:creationId xmlns:a16="http://schemas.microsoft.com/office/drawing/2014/main" id="{B14F8436-F0C3-C8A7-B9A6-9A0A6C0344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05" t="-155" r="6962" b="18640"/>
            <a:stretch/>
          </p:blipFill>
          <p:spPr>
            <a:xfrm>
              <a:off x="5373374" y="48962"/>
              <a:ext cx="143810" cy="1828800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C7BA07B-3741-EC57-241D-F23F9B73CF6B}"/>
                </a:ext>
              </a:extLst>
            </p:cNvPr>
            <p:cNvGrpSpPr/>
            <p:nvPr/>
          </p:nvGrpSpPr>
          <p:grpSpPr>
            <a:xfrm>
              <a:off x="5523431" y="62910"/>
              <a:ext cx="166199" cy="1808605"/>
              <a:chOff x="6023696" y="817543"/>
              <a:chExt cx="151111" cy="1644411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037492F-F2CC-2F9F-11C5-7105879083B4}"/>
                  </a:ext>
                </a:extLst>
              </p:cNvPr>
              <p:cNvSpPr txBox="1"/>
              <p:nvPr/>
            </p:nvSpPr>
            <p:spPr>
              <a:xfrm>
                <a:off x="6023696" y="817543"/>
                <a:ext cx="151111" cy="798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1.8 Å</a:t>
                </a:r>
                <a:endParaRPr lang="en-US" sz="600" b="1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1D71E30-9C21-32E9-7802-84824FE07E71}"/>
                  </a:ext>
                </a:extLst>
              </p:cNvPr>
              <p:cNvSpPr txBox="1"/>
              <p:nvPr/>
            </p:nvSpPr>
            <p:spPr>
              <a:xfrm>
                <a:off x="6023696" y="1336214"/>
                <a:ext cx="151111" cy="798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2.2 Å</a:t>
                </a:r>
                <a:endParaRPr lang="en-US" sz="600" b="1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B79B666-809E-99A5-D377-0B7F95A23620}"/>
                  </a:ext>
                </a:extLst>
              </p:cNvPr>
              <p:cNvSpPr txBox="1"/>
              <p:nvPr/>
            </p:nvSpPr>
            <p:spPr>
              <a:xfrm>
                <a:off x="6023696" y="1683717"/>
                <a:ext cx="151111" cy="798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2.5 Å</a:t>
                </a:r>
                <a:endParaRPr lang="en-US" sz="600" b="1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BBFEBF2-35D1-BBD3-83A9-52D96666BD11}"/>
                  </a:ext>
                </a:extLst>
              </p:cNvPr>
              <p:cNvSpPr txBox="1"/>
              <p:nvPr/>
            </p:nvSpPr>
            <p:spPr>
              <a:xfrm>
                <a:off x="6023696" y="2114333"/>
                <a:ext cx="151111" cy="798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2.8 Å</a:t>
                </a:r>
                <a:endParaRPr lang="en-US" sz="600" b="1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9F1007B-0BA4-71A4-8740-F91DB7072267}"/>
                  </a:ext>
                </a:extLst>
              </p:cNvPr>
              <p:cNvSpPr txBox="1"/>
              <p:nvPr/>
            </p:nvSpPr>
            <p:spPr>
              <a:xfrm>
                <a:off x="6023696" y="2382101"/>
                <a:ext cx="151111" cy="798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3.0 Å</a:t>
                </a:r>
                <a:endParaRPr lang="en-US" sz="600" b="1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ABCCF66F-AF55-A4F8-BD01-B5B011FF8DF0}"/>
              </a:ext>
            </a:extLst>
          </p:cNvPr>
          <p:cNvSpPr/>
          <p:nvPr/>
        </p:nvSpPr>
        <p:spPr>
          <a:xfrm>
            <a:off x="825748" y="4631080"/>
            <a:ext cx="1846975" cy="16907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39756A8-8F3B-02B0-1938-15CB29212276}"/>
              </a:ext>
            </a:extLst>
          </p:cNvPr>
          <p:cNvSpPr/>
          <p:nvPr/>
        </p:nvSpPr>
        <p:spPr>
          <a:xfrm>
            <a:off x="2754291" y="4631080"/>
            <a:ext cx="1906193" cy="16907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9" name="Picture 48" descr="A close-up of a colorful spiral&#10;&#10;Description automatically generated">
            <a:extLst>
              <a:ext uri="{FF2B5EF4-FFF2-40B4-BE49-F238E27FC236}">
                <a16:creationId xmlns:a16="http://schemas.microsoft.com/office/drawing/2014/main" id="{12A86410-3EA4-BBC7-B9A6-B797BA647F0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1" t="11191" r="20898" b="9813"/>
          <a:stretch/>
        </p:blipFill>
        <p:spPr>
          <a:xfrm>
            <a:off x="2845652" y="4669179"/>
            <a:ext cx="1719720" cy="1603877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037DF173-DEB8-7BFC-9584-0C7089CFA16B}"/>
              </a:ext>
            </a:extLst>
          </p:cNvPr>
          <p:cNvSpPr txBox="1"/>
          <p:nvPr/>
        </p:nvSpPr>
        <p:spPr>
          <a:xfrm>
            <a:off x="3325123" y="5085971"/>
            <a:ext cx="3672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b="1" dirty="0" err="1">
                <a:solidFill>
                  <a:srgbClr val="9900FF"/>
                </a:solidFill>
                <a:effectLst>
                  <a:glow rad="25400">
                    <a:schemeClr val="tx1">
                      <a:alpha val="90000"/>
                    </a:schemeClr>
                  </a:glow>
                </a:effectLst>
              </a:rPr>
              <a:t>bC</a:t>
            </a:r>
            <a:r>
              <a:rPr lang="en-US" sz="1000" b="1" i="1" dirty="0" err="1">
                <a:solidFill>
                  <a:srgbClr val="9900FF"/>
                </a:solidFill>
                <a:effectLst>
                  <a:glow rad="25400">
                    <a:schemeClr val="tx1">
                      <a:alpha val="90000"/>
                    </a:schemeClr>
                  </a:glow>
                </a:effectLst>
              </a:rPr>
              <a:t>c</a:t>
            </a:r>
            <a:r>
              <a:rPr lang="en-US" sz="1000" b="1" dirty="0" err="1">
                <a:solidFill>
                  <a:srgbClr val="9900FF"/>
                </a:solidFill>
                <a:effectLst>
                  <a:glow rad="25400">
                    <a:schemeClr val="tx1">
                      <a:alpha val="90000"/>
                    </a:schemeClr>
                  </a:glow>
                </a:effectLst>
              </a:rPr>
              <a:t>O</a:t>
            </a:r>
            <a:r>
              <a:rPr lang="en-US" sz="1000" b="1" baseline="30000" dirty="0" err="1">
                <a:solidFill>
                  <a:srgbClr val="9900FF"/>
                </a:solidFill>
                <a:effectLst>
                  <a:glow rad="25400">
                    <a:schemeClr val="tx1">
                      <a:alpha val="90000"/>
                    </a:schemeClr>
                  </a:glow>
                </a:effectLst>
              </a:rPr>
              <a:t>III</a:t>
            </a:r>
            <a:endParaRPr lang="en-US" sz="1000" b="1" i="1" baseline="30000" dirty="0">
              <a:solidFill>
                <a:srgbClr val="9900FF"/>
              </a:solidFill>
              <a:effectLst>
                <a:glow rad="25400">
                  <a:schemeClr val="tx1">
                    <a:alpha val="90000"/>
                  </a:schemeClr>
                </a:glow>
              </a:effectLst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1D38263-8F11-BEE5-C27F-6F37F63DBC08}"/>
              </a:ext>
            </a:extLst>
          </p:cNvPr>
          <p:cNvSpPr txBox="1"/>
          <p:nvPr/>
        </p:nvSpPr>
        <p:spPr>
          <a:xfrm>
            <a:off x="2841972" y="5370231"/>
            <a:ext cx="3672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b="1" dirty="0" err="1">
                <a:solidFill>
                  <a:srgbClr val="FFFF99"/>
                </a:solidFill>
                <a:effectLst>
                  <a:glow rad="25400">
                    <a:schemeClr val="tx1">
                      <a:alpha val="90000"/>
                    </a:schemeClr>
                  </a:glow>
                </a:effectLst>
              </a:rPr>
              <a:t>bC</a:t>
            </a:r>
            <a:r>
              <a:rPr lang="en-US" sz="1000" b="1" i="1" dirty="0" err="1">
                <a:solidFill>
                  <a:srgbClr val="FFFF99"/>
                </a:solidFill>
                <a:effectLst>
                  <a:glow rad="25400">
                    <a:schemeClr val="tx1">
                      <a:alpha val="90000"/>
                    </a:schemeClr>
                  </a:glow>
                </a:effectLst>
              </a:rPr>
              <a:t>c</a:t>
            </a:r>
            <a:r>
              <a:rPr lang="en-US" sz="1000" b="1" dirty="0" err="1">
                <a:solidFill>
                  <a:srgbClr val="FFFF99"/>
                </a:solidFill>
                <a:effectLst>
                  <a:glow rad="25400">
                    <a:schemeClr val="tx1">
                      <a:alpha val="90000"/>
                    </a:schemeClr>
                  </a:glow>
                </a:effectLst>
              </a:rPr>
              <a:t>O</a:t>
            </a:r>
            <a:r>
              <a:rPr lang="en-US" sz="1000" b="1" baseline="30000" dirty="0" err="1">
                <a:solidFill>
                  <a:srgbClr val="FFFF99"/>
                </a:solidFill>
                <a:effectLst>
                  <a:glow rad="25400">
                    <a:schemeClr val="tx1">
                      <a:alpha val="90000"/>
                    </a:schemeClr>
                  </a:glow>
                </a:effectLst>
              </a:rPr>
              <a:t>X</a:t>
            </a:r>
            <a:endParaRPr lang="en-US" sz="1000" b="1" i="1" baseline="30000" dirty="0">
              <a:solidFill>
                <a:srgbClr val="FFFF99"/>
              </a:solidFill>
              <a:effectLst>
                <a:glow rad="25400">
                  <a:schemeClr val="tx1">
                    <a:alpha val="90000"/>
                  </a:schemeClr>
                </a:glow>
              </a:effectLst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4E42657F-62FC-FF70-9135-D4C4B0B1C8E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131" b="4404"/>
          <a:stretch/>
        </p:blipFill>
        <p:spPr>
          <a:xfrm>
            <a:off x="1073553" y="4688013"/>
            <a:ext cx="1520614" cy="1602074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4D202810-A2CC-4C67-604C-38A99AE8713A}"/>
              </a:ext>
            </a:extLst>
          </p:cNvPr>
          <p:cNvSpPr txBox="1"/>
          <p:nvPr/>
        </p:nvSpPr>
        <p:spPr>
          <a:xfrm flipH="1">
            <a:off x="3692390" y="5917758"/>
            <a:ext cx="45861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b="1" dirty="0">
                <a:solidFill>
                  <a:srgbClr val="66FF66"/>
                </a:solidFill>
                <a:effectLst>
                  <a:glow rad="38100">
                    <a:schemeClr val="tx1">
                      <a:alpha val="90000"/>
                    </a:schemeClr>
                  </a:glow>
                </a:effectLst>
              </a:rPr>
              <a:t>ADDA 5</a:t>
            </a:r>
            <a:endParaRPr lang="en-US" sz="1000" b="1" i="1" baseline="30000" dirty="0">
              <a:solidFill>
                <a:srgbClr val="66FF66"/>
              </a:solidFill>
              <a:effectLst>
                <a:glow rad="38100">
                  <a:schemeClr val="tx1">
                    <a:alpha val="90000"/>
                  </a:schemeClr>
                </a:glow>
              </a:effectLst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D232140-B3B2-EA09-DC9E-21AEB3C71A5D}"/>
              </a:ext>
            </a:extLst>
          </p:cNvPr>
          <p:cNvSpPr txBox="1"/>
          <p:nvPr/>
        </p:nvSpPr>
        <p:spPr>
          <a:xfrm>
            <a:off x="3537855" y="4798844"/>
            <a:ext cx="31598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b="1" dirty="0" err="1">
                <a:solidFill>
                  <a:schemeClr val="bg2">
                    <a:lumMod val="90000"/>
                  </a:schemeClr>
                </a:solidFill>
                <a:effectLst>
                  <a:glow rad="25400">
                    <a:schemeClr val="tx1">
                      <a:alpha val="90000"/>
                    </a:schemeClr>
                  </a:glow>
                </a:effectLst>
              </a:rPr>
              <a:t>bC</a:t>
            </a:r>
            <a:r>
              <a:rPr lang="en-US" sz="1000" b="1" i="1" dirty="0" err="1">
                <a:solidFill>
                  <a:schemeClr val="bg2">
                    <a:lumMod val="90000"/>
                  </a:schemeClr>
                </a:solidFill>
                <a:effectLst>
                  <a:glow rad="25400">
                    <a:schemeClr val="tx1">
                      <a:alpha val="90000"/>
                    </a:schemeClr>
                  </a:glow>
                </a:effectLst>
              </a:rPr>
              <a:t>c</a:t>
            </a:r>
            <a:r>
              <a:rPr lang="en-US" sz="1000" b="1" dirty="0" err="1">
                <a:solidFill>
                  <a:schemeClr val="bg2">
                    <a:lumMod val="90000"/>
                  </a:schemeClr>
                </a:solidFill>
                <a:effectLst>
                  <a:glow rad="25400">
                    <a:schemeClr val="tx1">
                      <a:alpha val="90000"/>
                    </a:schemeClr>
                  </a:glow>
                </a:effectLst>
              </a:rPr>
              <a:t>O</a:t>
            </a:r>
            <a:r>
              <a:rPr lang="en-US" sz="1000" b="1" baseline="30000" dirty="0" err="1">
                <a:solidFill>
                  <a:schemeClr val="bg2">
                    <a:lumMod val="90000"/>
                  </a:schemeClr>
                </a:solidFill>
                <a:effectLst>
                  <a:glow rad="25400">
                    <a:schemeClr val="tx1">
                      <a:alpha val="90000"/>
                    </a:schemeClr>
                  </a:glow>
                </a:effectLst>
              </a:rPr>
              <a:t>I</a:t>
            </a:r>
            <a:endParaRPr lang="en-US" sz="1000" b="1" i="1" baseline="30000" dirty="0">
              <a:solidFill>
                <a:schemeClr val="bg2">
                  <a:lumMod val="90000"/>
                </a:schemeClr>
              </a:solidFill>
              <a:effectLst>
                <a:glow rad="25400">
                  <a:schemeClr val="tx1">
                    <a:alpha val="90000"/>
                  </a:schemeClr>
                </a:glow>
              </a:effectLst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8E441D6-D858-2E89-8350-EC3E389E47BD}"/>
              </a:ext>
            </a:extLst>
          </p:cNvPr>
          <p:cNvSpPr txBox="1"/>
          <p:nvPr/>
        </p:nvSpPr>
        <p:spPr>
          <a:xfrm>
            <a:off x="786068" y="4607323"/>
            <a:ext cx="356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(A)</a:t>
            </a:r>
            <a:endParaRPr lang="en-US" sz="1100" b="1" i="1" baseline="30000" dirty="0">
              <a:solidFill>
                <a:schemeClr val="bg1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0DACD49-D66C-735B-6C2A-D9A416A0DC41}"/>
              </a:ext>
            </a:extLst>
          </p:cNvPr>
          <p:cNvSpPr txBox="1"/>
          <p:nvPr/>
        </p:nvSpPr>
        <p:spPr>
          <a:xfrm>
            <a:off x="2729632" y="4607323"/>
            <a:ext cx="356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(B)</a:t>
            </a:r>
            <a:endParaRPr lang="en-US" sz="1100" b="1" i="1" baseline="30000" dirty="0">
              <a:solidFill>
                <a:schemeClr val="bg1"/>
              </a:solidFill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5BD3A85-E2C2-1DAC-591F-B26466307800}"/>
              </a:ext>
            </a:extLst>
          </p:cNvPr>
          <p:cNvGrpSpPr>
            <a:grpSpLocks noChangeAspect="1"/>
          </p:cNvGrpSpPr>
          <p:nvPr/>
        </p:nvGrpSpPr>
        <p:grpSpPr>
          <a:xfrm>
            <a:off x="6349230" y="220486"/>
            <a:ext cx="2025901" cy="1709928"/>
            <a:chOff x="6104808" y="2249817"/>
            <a:chExt cx="1710552" cy="144376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1C640DD-DCA3-3F01-E589-93A795743F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10249"/>
            <a:stretch/>
          </p:blipFill>
          <p:spPr>
            <a:xfrm>
              <a:off x="6104808" y="2249817"/>
              <a:ext cx="1710552" cy="1443762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70DC8B4-B864-C3D0-1E75-09C31CA6DA7D}"/>
                </a:ext>
              </a:extLst>
            </p:cNvPr>
            <p:cNvSpPr txBox="1"/>
            <p:nvPr/>
          </p:nvSpPr>
          <p:spPr>
            <a:xfrm>
              <a:off x="7203376" y="3174463"/>
              <a:ext cx="368691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  <a:cs typeface="Arial" panose="020B0604020202020204" pitchFamily="34" charset="0"/>
                </a:rPr>
                <a:t>Heme </a:t>
              </a:r>
              <a:r>
                <a:rPr lang="en-US" sz="900" b="1" i="1" dirty="0">
                  <a:solidFill>
                    <a:schemeClr val="bg1"/>
                  </a:solidFill>
                  <a:cs typeface="Arial" panose="020B0604020202020204" pitchFamily="34" charset="0"/>
                </a:rPr>
                <a:t>a</a:t>
              </a:r>
              <a:endParaRPr lang="en-US" sz="900" b="1" i="1" baseline="300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19BEB75-49A5-B58A-3C2C-CF20B35C9CFD}"/>
                </a:ext>
              </a:extLst>
            </p:cNvPr>
            <p:cNvSpPr txBox="1"/>
            <p:nvPr/>
          </p:nvSpPr>
          <p:spPr>
            <a:xfrm>
              <a:off x="6808994" y="2642951"/>
              <a:ext cx="187552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  <a:cs typeface="Arial" panose="020B0604020202020204" pitchFamily="34" charset="0"/>
                </a:rPr>
                <a:t>H61</a:t>
              </a:r>
              <a:endParaRPr lang="en-US" sz="900" b="1" i="1" baseline="300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C8BBFD6-9CE4-57F3-20DA-E85EE7231D81}"/>
                </a:ext>
              </a:extLst>
            </p:cNvPr>
            <p:cNvSpPr txBox="1"/>
            <p:nvPr/>
          </p:nvSpPr>
          <p:spPr>
            <a:xfrm>
              <a:off x="6714824" y="3224716"/>
              <a:ext cx="245260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  <a:cs typeface="Arial" panose="020B0604020202020204" pitchFamily="34" charset="0"/>
                </a:rPr>
                <a:t>H378</a:t>
              </a:r>
              <a:endParaRPr lang="en-US" sz="900" b="1" i="1" baseline="300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A6A47757-A489-4FF4-CB2B-08920CC05650}"/>
              </a:ext>
            </a:extLst>
          </p:cNvPr>
          <p:cNvSpPr txBox="1"/>
          <p:nvPr/>
        </p:nvSpPr>
        <p:spPr>
          <a:xfrm>
            <a:off x="6352943" y="178328"/>
            <a:ext cx="3593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(D)</a:t>
            </a:r>
            <a:endParaRPr lang="en-US" sz="1100" b="1" baseline="30000" dirty="0">
              <a:solidFill>
                <a:schemeClr val="bg1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8278431-E8DA-452F-A690-4044229424CE}"/>
              </a:ext>
            </a:extLst>
          </p:cNvPr>
          <p:cNvSpPr txBox="1"/>
          <p:nvPr/>
        </p:nvSpPr>
        <p:spPr>
          <a:xfrm>
            <a:off x="4176774" y="178328"/>
            <a:ext cx="3465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(C)</a:t>
            </a:r>
            <a:endParaRPr lang="en-US" sz="1100" b="1" baseline="30000" dirty="0">
              <a:solidFill>
                <a:schemeClr val="bg1"/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76DB670-C3C8-D4F2-2210-364D0439B002}"/>
              </a:ext>
            </a:extLst>
          </p:cNvPr>
          <p:cNvSpPr txBox="1"/>
          <p:nvPr/>
        </p:nvSpPr>
        <p:spPr>
          <a:xfrm>
            <a:off x="5722864" y="3014281"/>
            <a:ext cx="514564" cy="1692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100" b="1" dirty="0"/>
              <a:t>Estradiol</a:t>
            </a:r>
            <a:endParaRPr lang="en-US" sz="1100" b="1" baseline="30000" dirty="0">
              <a:cs typeface="Times New Roman" panose="02020603050405020304" pitchFamily="18" charset="0"/>
            </a:endParaRP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66EF96D2-B880-17BD-4557-BA6A278AE75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8409" r="6659"/>
          <a:stretch/>
        </p:blipFill>
        <p:spPr>
          <a:xfrm>
            <a:off x="5143221" y="4662283"/>
            <a:ext cx="1206009" cy="1597290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59CFFF0F-5ED0-9E38-4591-25AD2FFDFB8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1089" r="8313"/>
          <a:stretch/>
        </p:blipFill>
        <p:spPr>
          <a:xfrm>
            <a:off x="6853614" y="4617905"/>
            <a:ext cx="1326696" cy="1688738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2B2BB039-E61F-0CA9-9A50-83039263A7EA}"/>
              </a:ext>
            </a:extLst>
          </p:cNvPr>
          <p:cNvSpPr txBox="1"/>
          <p:nvPr/>
        </p:nvSpPr>
        <p:spPr>
          <a:xfrm>
            <a:off x="4712095" y="4607323"/>
            <a:ext cx="356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(C)</a:t>
            </a:r>
            <a:endParaRPr lang="en-US" sz="1100" b="1" i="1" baseline="30000" dirty="0">
              <a:solidFill>
                <a:schemeClr val="bg1"/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BD93551-7C49-9688-C211-4329EF8B04B6}"/>
              </a:ext>
            </a:extLst>
          </p:cNvPr>
          <p:cNvSpPr txBox="1"/>
          <p:nvPr/>
        </p:nvSpPr>
        <p:spPr>
          <a:xfrm>
            <a:off x="6510718" y="4607323"/>
            <a:ext cx="356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(D)</a:t>
            </a:r>
            <a:endParaRPr lang="en-US" sz="1100" b="1" i="1" baseline="300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5BD37A-F7BA-021E-4E5B-5382B5C86C39}"/>
              </a:ext>
            </a:extLst>
          </p:cNvPr>
          <p:cNvSpPr txBox="1"/>
          <p:nvPr/>
        </p:nvSpPr>
        <p:spPr>
          <a:xfrm>
            <a:off x="4965029" y="5608159"/>
            <a:ext cx="717919" cy="2708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effectLst>
                  <a:glow rad="38100">
                    <a:schemeClr val="tx1">
                      <a:alpha val="90000"/>
                    </a:schemeClr>
                  </a:glow>
                </a:effectLst>
              </a:rPr>
              <a:t>MSP</a:t>
            </a:r>
            <a:r>
              <a:rPr lang="en-US" sz="1000" b="1" baseline="30000" dirty="0">
                <a:solidFill>
                  <a:schemeClr val="bg1"/>
                </a:solidFill>
                <a:effectLst>
                  <a:glow rad="38100">
                    <a:schemeClr val="tx1">
                      <a:alpha val="90000"/>
                    </a:schemeClr>
                  </a:glow>
                </a:effectLst>
              </a:rPr>
              <a:t>1E3D1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986EEDD-ED2F-03CD-936D-B117804291A1}"/>
              </a:ext>
            </a:extLst>
          </p:cNvPr>
          <p:cNvCxnSpPr>
            <a:cxnSpLocks/>
          </p:cNvCxnSpPr>
          <p:nvPr/>
        </p:nvCxnSpPr>
        <p:spPr>
          <a:xfrm flipV="1">
            <a:off x="5265120" y="5521093"/>
            <a:ext cx="0" cy="13716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D396899-EE99-A268-B6BE-5417DE427A05}"/>
              </a:ext>
            </a:extLst>
          </p:cNvPr>
          <p:cNvCxnSpPr>
            <a:cxnSpLocks/>
          </p:cNvCxnSpPr>
          <p:nvPr/>
        </p:nvCxnSpPr>
        <p:spPr>
          <a:xfrm flipV="1">
            <a:off x="6022376" y="4763773"/>
            <a:ext cx="80543" cy="7694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095DA97-73BB-44E7-F183-A8C0819E61AA}"/>
              </a:ext>
            </a:extLst>
          </p:cNvPr>
          <p:cNvSpPr txBox="1"/>
          <p:nvPr/>
        </p:nvSpPr>
        <p:spPr>
          <a:xfrm>
            <a:off x="6042026" y="4622712"/>
            <a:ext cx="4395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err="1">
                <a:solidFill>
                  <a:schemeClr val="bg1"/>
                </a:solidFill>
                <a:effectLst>
                  <a:glow rad="38100">
                    <a:schemeClr val="tx1">
                      <a:alpha val="90000"/>
                    </a:schemeClr>
                  </a:glow>
                </a:effectLst>
              </a:rPr>
              <a:t>Cyt</a:t>
            </a:r>
            <a:r>
              <a:rPr lang="en-US" sz="1000" b="1" dirty="0">
                <a:solidFill>
                  <a:schemeClr val="bg1"/>
                </a:solidFill>
                <a:effectLst>
                  <a:glow rad="38100">
                    <a:schemeClr val="tx1">
                      <a:alpha val="90000"/>
                    </a:schemeClr>
                  </a:glow>
                </a:effectLst>
              </a:rPr>
              <a:t> </a:t>
            </a:r>
            <a:r>
              <a:rPr lang="en-US" sz="1000" b="1" i="1" dirty="0">
                <a:solidFill>
                  <a:schemeClr val="bg1"/>
                </a:solidFill>
                <a:effectLst>
                  <a:glow rad="38100">
                    <a:schemeClr val="tx1">
                      <a:alpha val="90000"/>
                    </a:schemeClr>
                  </a:glow>
                </a:effectLst>
              </a:rPr>
              <a:t>c</a:t>
            </a:r>
            <a:endParaRPr lang="en-US" sz="1000" b="1" i="1" baseline="30000" dirty="0">
              <a:solidFill>
                <a:schemeClr val="bg1"/>
              </a:solidFill>
              <a:effectLst>
                <a:glow rad="38100">
                  <a:schemeClr val="tx1">
                    <a:alpha val="90000"/>
                  </a:schemeClr>
                </a:glo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3ED89D-3FA4-4397-C500-68630A7B9AA8}"/>
              </a:ext>
            </a:extLst>
          </p:cNvPr>
          <p:cNvSpPr txBox="1"/>
          <p:nvPr/>
        </p:nvSpPr>
        <p:spPr>
          <a:xfrm>
            <a:off x="5376909" y="4859486"/>
            <a:ext cx="4603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err="1">
                <a:solidFill>
                  <a:schemeClr val="bg1"/>
                </a:solidFill>
                <a:effectLst>
                  <a:glow rad="38100">
                    <a:schemeClr val="tx1">
                      <a:alpha val="90000"/>
                    </a:schemeClr>
                  </a:glow>
                </a:effectLst>
              </a:rPr>
              <a:t>bC</a:t>
            </a:r>
            <a:r>
              <a:rPr lang="en-US" sz="1000" b="1" i="1" dirty="0" err="1">
                <a:solidFill>
                  <a:schemeClr val="bg1"/>
                </a:solidFill>
                <a:effectLst>
                  <a:glow rad="38100">
                    <a:schemeClr val="tx1">
                      <a:alpha val="90000"/>
                    </a:schemeClr>
                  </a:glow>
                </a:effectLst>
              </a:rPr>
              <a:t>c</a:t>
            </a:r>
            <a:r>
              <a:rPr lang="en-US" sz="1000" b="1" dirty="0" err="1">
                <a:solidFill>
                  <a:schemeClr val="bg1"/>
                </a:solidFill>
                <a:effectLst>
                  <a:glow rad="38100">
                    <a:schemeClr val="tx1">
                      <a:alpha val="90000"/>
                    </a:schemeClr>
                  </a:glow>
                </a:effectLst>
              </a:rPr>
              <a:t>O</a:t>
            </a:r>
            <a:endParaRPr lang="en-US" sz="1000" b="1" i="1" baseline="30000" dirty="0">
              <a:solidFill>
                <a:schemeClr val="bg1"/>
              </a:solidFill>
              <a:effectLst>
                <a:glow rad="38100">
                  <a:schemeClr val="tx1">
                    <a:alpha val="90000"/>
                  </a:schemeClr>
                </a:glow>
              </a:effectLst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00233EE-C294-1BED-6F27-F64D23E63555}"/>
              </a:ext>
            </a:extLst>
          </p:cNvPr>
          <p:cNvSpPr txBox="1"/>
          <p:nvPr/>
        </p:nvSpPr>
        <p:spPr>
          <a:xfrm>
            <a:off x="7208050" y="4859486"/>
            <a:ext cx="4603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err="1">
                <a:solidFill>
                  <a:schemeClr val="bg1"/>
                </a:solidFill>
                <a:effectLst>
                  <a:glow rad="38100">
                    <a:schemeClr val="tx1">
                      <a:alpha val="90000"/>
                    </a:schemeClr>
                  </a:glow>
                </a:effectLst>
              </a:rPr>
              <a:t>bC</a:t>
            </a:r>
            <a:r>
              <a:rPr lang="en-US" sz="1000" b="1" i="1" dirty="0" err="1">
                <a:solidFill>
                  <a:schemeClr val="bg1"/>
                </a:solidFill>
                <a:effectLst>
                  <a:glow rad="38100">
                    <a:schemeClr val="tx1">
                      <a:alpha val="90000"/>
                    </a:schemeClr>
                  </a:glow>
                </a:effectLst>
              </a:rPr>
              <a:t>c</a:t>
            </a:r>
            <a:r>
              <a:rPr lang="en-US" sz="1000" b="1" dirty="0" err="1">
                <a:solidFill>
                  <a:schemeClr val="bg1"/>
                </a:solidFill>
                <a:effectLst>
                  <a:glow rad="38100">
                    <a:schemeClr val="tx1">
                      <a:alpha val="90000"/>
                    </a:schemeClr>
                  </a:glow>
                </a:effectLst>
              </a:rPr>
              <a:t>O</a:t>
            </a:r>
            <a:endParaRPr lang="en-US" sz="1000" b="1" i="1" baseline="30000" dirty="0">
              <a:solidFill>
                <a:schemeClr val="bg1"/>
              </a:solidFill>
              <a:effectLst>
                <a:glow rad="38100">
                  <a:schemeClr val="tx1">
                    <a:alpha val="90000"/>
                  </a:schemeClr>
                </a:glow>
              </a:effectLst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29B145-12EA-1E78-B6C9-F83AAAEECFC5}"/>
              </a:ext>
            </a:extLst>
          </p:cNvPr>
          <p:cNvSpPr txBox="1"/>
          <p:nvPr/>
        </p:nvSpPr>
        <p:spPr>
          <a:xfrm>
            <a:off x="7750000" y="4669179"/>
            <a:ext cx="4395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err="1">
                <a:solidFill>
                  <a:schemeClr val="bg1"/>
                </a:solidFill>
                <a:effectLst>
                  <a:glow rad="38100">
                    <a:schemeClr val="tx1">
                      <a:alpha val="90000"/>
                    </a:schemeClr>
                  </a:glow>
                </a:effectLst>
              </a:rPr>
              <a:t>Cyt</a:t>
            </a:r>
            <a:r>
              <a:rPr lang="en-US" sz="1000" b="1" dirty="0">
                <a:solidFill>
                  <a:schemeClr val="bg1"/>
                </a:solidFill>
                <a:effectLst>
                  <a:glow rad="38100">
                    <a:schemeClr val="tx1">
                      <a:alpha val="90000"/>
                    </a:schemeClr>
                  </a:glow>
                </a:effectLst>
              </a:rPr>
              <a:t> </a:t>
            </a:r>
            <a:r>
              <a:rPr lang="en-US" sz="1000" b="1" i="1" dirty="0">
                <a:solidFill>
                  <a:schemeClr val="bg1"/>
                </a:solidFill>
                <a:effectLst>
                  <a:glow rad="38100">
                    <a:schemeClr val="tx1">
                      <a:alpha val="90000"/>
                    </a:schemeClr>
                  </a:glow>
                </a:effectLst>
              </a:rPr>
              <a:t>c</a:t>
            </a:r>
            <a:endParaRPr lang="en-US" sz="1000" b="1" i="1" baseline="30000" dirty="0">
              <a:solidFill>
                <a:schemeClr val="bg1"/>
              </a:solidFill>
              <a:effectLst>
                <a:glow rad="38100">
                  <a:schemeClr val="tx1">
                    <a:alpha val="90000"/>
                  </a:schemeClr>
                </a:glo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07BF2C3-5175-E29C-2A5E-69F1D0762A2D}"/>
              </a:ext>
            </a:extLst>
          </p:cNvPr>
          <p:cNvSpPr txBox="1"/>
          <p:nvPr/>
        </p:nvSpPr>
        <p:spPr>
          <a:xfrm>
            <a:off x="6772046" y="5644787"/>
            <a:ext cx="717919" cy="2708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effectLst>
                  <a:glow rad="38100">
                    <a:schemeClr val="tx1">
                      <a:alpha val="90000"/>
                    </a:schemeClr>
                  </a:glow>
                </a:effectLst>
              </a:rPr>
              <a:t>MSP</a:t>
            </a:r>
            <a:r>
              <a:rPr lang="en-US" sz="1000" b="1" baseline="30000" dirty="0">
                <a:solidFill>
                  <a:schemeClr val="bg1"/>
                </a:solidFill>
                <a:effectLst>
                  <a:glow rad="38100">
                    <a:schemeClr val="tx1">
                      <a:alpha val="90000"/>
                    </a:schemeClr>
                  </a:glow>
                </a:effectLst>
              </a:rPr>
              <a:t>1E3D1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9B454E5-BEC0-000B-E9AF-A6DC608CBE9B}"/>
              </a:ext>
            </a:extLst>
          </p:cNvPr>
          <p:cNvCxnSpPr>
            <a:cxnSpLocks/>
          </p:cNvCxnSpPr>
          <p:nvPr/>
        </p:nvCxnSpPr>
        <p:spPr>
          <a:xfrm flipV="1">
            <a:off x="7039958" y="5561735"/>
            <a:ext cx="0" cy="13716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18316E3E-7209-7DE3-F2F6-F4DD6BA74A83}"/>
              </a:ext>
            </a:extLst>
          </p:cNvPr>
          <p:cNvSpPr txBox="1"/>
          <p:nvPr/>
        </p:nvSpPr>
        <p:spPr>
          <a:xfrm flipH="1">
            <a:off x="1150875" y="5567843"/>
            <a:ext cx="45861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effectLst>
                  <a:glow rad="38100">
                    <a:schemeClr val="tx1">
                      <a:alpha val="90000"/>
                    </a:schemeClr>
                  </a:glow>
                </a:effectLst>
              </a:rPr>
              <a:t>ADDA 5</a:t>
            </a:r>
            <a:endParaRPr lang="en-US" sz="1000" b="1" i="1" baseline="30000" dirty="0">
              <a:solidFill>
                <a:schemeClr val="bg1"/>
              </a:solidFill>
              <a:effectLst>
                <a:glow rad="38100">
                  <a:schemeClr val="tx1">
                    <a:alpha val="9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19420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541</TotalTime>
  <Words>183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Denis Rousseau</dc:creator>
  <cp:lastModifiedBy>Denis Rousseau</cp:lastModifiedBy>
  <cp:revision>7</cp:revision>
  <dcterms:created xsi:type="dcterms:W3CDTF">2024-06-30T23:38:34Z</dcterms:created>
  <dcterms:modified xsi:type="dcterms:W3CDTF">2024-07-01T17:14:55Z</dcterms:modified>
</cp:coreProperties>
</file>