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39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67" autoAdjust="0"/>
    <p:restoredTop sz="94660"/>
  </p:normalViewPr>
  <p:slideViewPr>
    <p:cSldViewPr snapToGrid="0">
      <p:cViewPr varScale="1">
        <p:scale>
          <a:sx n="93" d="100"/>
          <a:sy n="93" d="100"/>
        </p:scale>
        <p:origin x="5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9D9D0E-FFAE-6448-B591-39EE06359D09}" type="doc">
      <dgm:prSet loTypeId="urn:microsoft.com/office/officeart/2005/8/layout/process2" loCatId="" qsTypeId="urn:microsoft.com/office/officeart/2005/8/quickstyle/simple4" qsCatId="simple" csTypeId="urn:microsoft.com/office/officeart/2005/8/colors/accent1_2" csCatId="accent1" phldr="1"/>
      <dgm:spPr/>
    </dgm:pt>
    <dgm:pt modelId="{3F9102EA-6F44-F341-93CC-6E7D4904B51B}">
      <dgm:prSet phldrT="[Text]" custT="1"/>
      <dgm:spPr>
        <a:noFill/>
        <a:effectLst/>
      </dgm:spPr>
      <dgm:t>
        <a:bodyPr/>
        <a:lstStyle/>
        <a:p>
          <a:r>
            <a:rPr lang="en-US" sz="1200" dirty="0">
              <a:solidFill>
                <a:schemeClr val="tx1"/>
              </a:solidFill>
            </a:rPr>
            <a:t>Am. </a:t>
          </a:r>
          <a:r>
            <a:rPr lang="en-US" sz="1200" dirty="0" err="1">
              <a:solidFill>
                <a:schemeClr val="tx1"/>
              </a:solidFill>
            </a:rPr>
            <a:t>Sulphate</a:t>
          </a:r>
          <a:r>
            <a:rPr lang="en-US" sz="1200" dirty="0">
              <a:solidFill>
                <a:schemeClr val="tx1"/>
              </a:solidFill>
            </a:rPr>
            <a:t> precipitation</a:t>
          </a:r>
        </a:p>
      </dgm:t>
    </dgm:pt>
    <dgm:pt modelId="{21379F8B-0EAD-0B4F-8D7D-4DFA4FC6CB73}" type="parTrans" cxnId="{A4E521B6-FF92-2D44-A08D-63421E58F99C}">
      <dgm:prSet/>
      <dgm:spPr/>
      <dgm:t>
        <a:bodyPr/>
        <a:lstStyle/>
        <a:p>
          <a:endParaRPr lang="en-US"/>
        </a:p>
      </dgm:t>
    </dgm:pt>
    <dgm:pt modelId="{C4C0AE18-B62A-CD40-A021-0E5763FB8952}" type="sibTrans" cxnId="{A4E521B6-FF92-2D44-A08D-63421E58F99C}">
      <dgm:prSet/>
      <dgm:spPr/>
      <dgm:t>
        <a:bodyPr/>
        <a:lstStyle/>
        <a:p>
          <a:endParaRPr lang="en-US"/>
        </a:p>
      </dgm:t>
    </dgm:pt>
    <dgm:pt modelId="{252796A3-05AA-AC4D-B5F3-7DEF4357F42C}">
      <dgm:prSet phldrT="[Text]" custT="1"/>
      <dgm:spPr>
        <a:noFill/>
        <a:effectLst/>
      </dgm:spPr>
      <dgm:t>
        <a:bodyPr/>
        <a:lstStyle/>
        <a:p>
          <a:r>
            <a:rPr lang="en-US" sz="1200" baseline="0" dirty="0">
              <a:solidFill>
                <a:schemeClr val="tx1"/>
              </a:solidFill>
            </a:rPr>
            <a:t>Ni2+ Affinity </a:t>
          </a:r>
          <a:endParaRPr lang="en-US" sz="1200" dirty="0">
            <a:solidFill>
              <a:schemeClr val="tx1"/>
            </a:solidFill>
          </a:endParaRPr>
        </a:p>
      </dgm:t>
    </dgm:pt>
    <dgm:pt modelId="{040F35D3-020A-4A43-9510-1D01FE136A1F}" type="parTrans" cxnId="{458A5A7E-A4D0-0D41-9FB5-D93937B7B08D}">
      <dgm:prSet/>
      <dgm:spPr/>
      <dgm:t>
        <a:bodyPr/>
        <a:lstStyle/>
        <a:p>
          <a:endParaRPr lang="en-US"/>
        </a:p>
      </dgm:t>
    </dgm:pt>
    <dgm:pt modelId="{A9748332-5436-B94D-AC31-35F5B7EC3D49}" type="sibTrans" cxnId="{458A5A7E-A4D0-0D41-9FB5-D93937B7B08D}">
      <dgm:prSet/>
      <dgm:spPr/>
      <dgm:t>
        <a:bodyPr/>
        <a:lstStyle/>
        <a:p>
          <a:endParaRPr lang="en-US"/>
        </a:p>
      </dgm:t>
    </dgm:pt>
    <dgm:pt modelId="{63D5CA00-F28E-4242-860E-2B5591F021E4}">
      <dgm:prSet phldrT="[Text]" custT="1"/>
      <dgm:spPr>
        <a:noFill/>
        <a:effectLst/>
      </dgm:spPr>
      <dgm:t>
        <a:bodyPr/>
        <a:lstStyle/>
        <a:p>
          <a:r>
            <a:rPr lang="en-US" sz="1200" dirty="0">
              <a:solidFill>
                <a:schemeClr val="tx1"/>
              </a:solidFill>
            </a:rPr>
            <a:t>Strep tag affinity</a:t>
          </a:r>
        </a:p>
      </dgm:t>
    </dgm:pt>
    <dgm:pt modelId="{0C210814-B0BE-FB49-BC89-BEF8823D9515}" type="parTrans" cxnId="{C6DDBF8C-8FEE-154C-BE46-8B3D1BC79BCB}">
      <dgm:prSet/>
      <dgm:spPr/>
      <dgm:t>
        <a:bodyPr/>
        <a:lstStyle/>
        <a:p>
          <a:endParaRPr lang="en-US"/>
        </a:p>
      </dgm:t>
    </dgm:pt>
    <dgm:pt modelId="{5526340D-C2BC-1B4D-9C71-F7DB8B181C04}" type="sibTrans" cxnId="{C6DDBF8C-8FEE-154C-BE46-8B3D1BC79BCB}">
      <dgm:prSet/>
      <dgm:spPr/>
      <dgm:t>
        <a:bodyPr/>
        <a:lstStyle/>
        <a:p>
          <a:endParaRPr lang="en-US"/>
        </a:p>
      </dgm:t>
    </dgm:pt>
    <dgm:pt modelId="{704D8FB6-E0DA-A244-AAAB-A8CF6CA170DA}">
      <dgm:prSet custT="1"/>
      <dgm:spPr>
        <a:noFill/>
        <a:effectLst/>
      </dgm:spPr>
      <dgm:t>
        <a:bodyPr/>
        <a:lstStyle/>
        <a:p>
          <a:r>
            <a:rPr lang="en-US" sz="1200" dirty="0">
              <a:solidFill>
                <a:schemeClr val="tx1"/>
              </a:solidFill>
            </a:rPr>
            <a:t>Heparin</a:t>
          </a:r>
        </a:p>
      </dgm:t>
    </dgm:pt>
    <dgm:pt modelId="{C9630242-D43D-2045-B8C1-8E123A923AD0}" type="parTrans" cxnId="{E7317893-55CF-2A4E-BF58-D725567D316F}">
      <dgm:prSet/>
      <dgm:spPr/>
      <dgm:t>
        <a:bodyPr/>
        <a:lstStyle/>
        <a:p>
          <a:endParaRPr lang="en-US"/>
        </a:p>
      </dgm:t>
    </dgm:pt>
    <dgm:pt modelId="{E8BCC6B0-3A7C-0043-8CAD-D8E542DB9FB3}" type="sibTrans" cxnId="{E7317893-55CF-2A4E-BF58-D725567D316F}">
      <dgm:prSet/>
      <dgm:spPr/>
      <dgm:t>
        <a:bodyPr/>
        <a:lstStyle/>
        <a:p>
          <a:endParaRPr lang="en-US"/>
        </a:p>
      </dgm:t>
    </dgm:pt>
    <dgm:pt modelId="{4EB6DCC2-0498-3849-9F98-FCAF3879FAE7}" type="pres">
      <dgm:prSet presAssocID="{899D9D0E-FFAE-6448-B591-39EE06359D09}" presName="linearFlow" presStyleCnt="0">
        <dgm:presLayoutVars>
          <dgm:resizeHandles val="exact"/>
        </dgm:presLayoutVars>
      </dgm:prSet>
      <dgm:spPr/>
    </dgm:pt>
    <dgm:pt modelId="{0F24EB51-9CE5-BD4F-8370-DB82FBEA446B}" type="pres">
      <dgm:prSet presAssocID="{3F9102EA-6F44-F341-93CC-6E7D4904B51B}" presName="node" presStyleLbl="node1" presStyleIdx="0" presStyleCnt="4">
        <dgm:presLayoutVars>
          <dgm:bulletEnabled val="1"/>
        </dgm:presLayoutVars>
      </dgm:prSet>
      <dgm:spPr/>
    </dgm:pt>
    <dgm:pt modelId="{9037DCE0-F6F1-344E-AC0E-720B4A2AB0F4}" type="pres">
      <dgm:prSet presAssocID="{C4C0AE18-B62A-CD40-A021-0E5763FB8952}" presName="sibTrans" presStyleLbl="sibTrans2D1" presStyleIdx="0" presStyleCnt="3"/>
      <dgm:spPr/>
    </dgm:pt>
    <dgm:pt modelId="{B84FC8D4-DAB9-7847-B392-4FFBA9E82B81}" type="pres">
      <dgm:prSet presAssocID="{C4C0AE18-B62A-CD40-A021-0E5763FB8952}" presName="connectorText" presStyleLbl="sibTrans2D1" presStyleIdx="0" presStyleCnt="3"/>
      <dgm:spPr/>
    </dgm:pt>
    <dgm:pt modelId="{D1FF6A01-90F9-874A-A485-64A51BD82A6A}" type="pres">
      <dgm:prSet presAssocID="{252796A3-05AA-AC4D-B5F3-7DEF4357F42C}" presName="node" presStyleLbl="node1" presStyleIdx="1" presStyleCnt="4">
        <dgm:presLayoutVars>
          <dgm:bulletEnabled val="1"/>
        </dgm:presLayoutVars>
      </dgm:prSet>
      <dgm:spPr/>
    </dgm:pt>
    <dgm:pt modelId="{EA6F8229-F039-7B44-826D-182BD5767EFE}" type="pres">
      <dgm:prSet presAssocID="{A9748332-5436-B94D-AC31-35F5B7EC3D49}" presName="sibTrans" presStyleLbl="sibTrans2D1" presStyleIdx="1" presStyleCnt="3"/>
      <dgm:spPr/>
    </dgm:pt>
    <dgm:pt modelId="{FE054537-E5FE-D241-9691-8F5B9DB8B347}" type="pres">
      <dgm:prSet presAssocID="{A9748332-5436-B94D-AC31-35F5B7EC3D49}" presName="connectorText" presStyleLbl="sibTrans2D1" presStyleIdx="1" presStyleCnt="3"/>
      <dgm:spPr/>
    </dgm:pt>
    <dgm:pt modelId="{B348DB3D-49CF-9B43-BB36-9632EACB9C90}" type="pres">
      <dgm:prSet presAssocID="{63D5CA00-F28E-4242-860E-2B5591F021E4}" presName="node" presStyleLbl="node1" presStyleIdx="2" presStyleCnt="4">
        <dgm:presLayoutVars>
          <dgm:bulletEnabled val="1"/>
        </dgm:presLayoutVars>
      </dgm:prSet>
      <dgm:spPr/>
    </dgm:pt>
    <dgm:pt modelId="{052FAA3A-455A-764F-84BA-E6D966123EEE}" type="pres">
      <dgm:prSet presAssocID="{5526340D-C2BC-1B4D-9C71-F7DB8B181C04}" presName="sibTrans" presStyleLbl="sibTrans2D1" presStyleIdx="2" presStyleCnt="3"/>
      <dgm:spPr/>
    </dgm:pt>
    <dgm:pt modelId="{084D289A-C303-8A4E-9F86-E955414F7417}" type="pres">
      <dgm:prSet presAssocID="{5526340D-C2BC-1B4D-9C71-F7DB8B181C04}" presName="connectorText" presStyleLbl="sibTrans2D1" presStyleIdx="2" presStyleCnt="3"/>
      <dgm:spPr/>
    </dgm:pt>
    <dgm:pt modelId="{5926FE1B-E7F7-5F4F-8CFE-2AD1E6956DCA}" type="pres">
      <dgm:prSet presAssocID="{704D8FB6-E0DA-A244-AAAB-A8CF6CA170DA}" presName="node" presStyleLbl="node1" presStyleIdx="3" presStyleCnt="4">
        <dgm:presLayoutVars>
          <dgm:bulletEnabled val="1"/>
        </dgm:presLayoutVars>
      </dgm:prSet>
      <dgm:spPr/>
    </dgm:pt>
  </dgm:ptLst>
  <dgm:cxnLst>
    <dgm:cxn modelId="{8585D501-10D2-794C-8E41-7BBB090A2706}" type="presOf" srcId="{899D9D0E-FFAE-6448-B591-39EE06359D09}" destId="{4EB6DCC2-0498-3849-9F98-FCAF3879FAE7}" srcOrd="0" destOrd="0" presId="urn:microsoft.com/office/officeart/2005/8/layout/process2"/>
    <dgm:cxn modelId="{AC380D0C-198B-DA4F-9990-6475B1D8F505}" type="presOf" srcId="{252796A3-05AA-AC4D-B5F3-7DEF4357F42C}" destId="{D1FF6A01-90F9-874A-A485-64A51BD82A6A}" srcOrd="0" destOrd="0" presId="urn:microsoft.com/office/officeart/2005/8/layout/process2"/>
    <dgm:cxn modelId="{7ACCA22B-4FA8-F24E-A197-4ACFD5E617AA}" type="presOf" srcId="{704D8FB6-E0DA-A244-AAAB-A8CF6CA170DA}" destId="{5926FE1B-E7F7-5F4F-8CFE-2AD1E6956DCA}" srcOrd="0" destOrd="0" presId="urn:microsoft.com/office/officeart/2005/8/layout/process2"/>
    <dgm:cxn modelId="{F7534750-A02D-CB49-8560-AFAB4C9CF027}" type="presOf" srcId="{C4C0AE18-B62A-CD40-A021-0E5763FB8952}" destId="{B84FC8D4-DAB9-7847-B392-4FFBA9E82B81}" srcOrd="1" destOrd="0" presId="urn:microsoft.com/office/officeart/2005/8/layout/process2"/>
    <dgm:cxn modelId="{458A5A7E-A4D0-0D41-9FB5-D93937B7B08D}" srcId="{899D9D0E-FFAE-6448-B591-39EE06359D09}" destId="{252796A3-05AA-AC4D-B5F3-7DEF4357F42C}" srcOrd="1" destOrd="0" parTransId="{040F35D3-020A-4A43-9510-1D01FE136A1F}" sibTransId="{A9748332-5436-B94D-AC31-35F5B7EC3D49}"/>
    <dgm:cxn modelId="{C6DDBF8C-8FEE-154C-BE46-8B3D1BC79BCB}" srcId="{899D9D0E-FFAE-6448-B591-39EE06359D09}" destId="{63D5CA00-F28E-4242-860E-2B5591F021E4}" srcOrd="2" destOrd="0" parTransId="{0C210814-B0BE-FB49-BC89-BEF8823D9515}" sibTransId="{5526340D-C2BC-1B4D-9C71-F7DB8B181C04}"/>
    <dgm:cxn modelId="{B1CB3C8D-FBFD-9946-B38D-F270A8F8B387}" type="presOf" srcId="{63D5CA00-F28E-4242-860E-2B5591F021E4}" destId="{B348DB3D-49CF-9B43-BB36-9632EACB9C90}" srcOrd="0" destOrd="0" presId="urn:microsoft.com/office/officeart/2005/8/layout/process2"/>
    <dgm:cxn modelId="{E7317893-55CF-2A4E-BF58-D725567D316F}" srcId="{899D9D0E-FFAE-6448-B591-39EE06359D09}" destId="{704D8FB6-E0DA-A244-AAAB-A8CF6CA170DA}" srcOrd="3" destOrd="0" parTransId="{C9630242-D43D-2045-B8C1-8E123A923AD0}" sibTransId="{E8BCC6B0-3A7C-0043-8CAD-D8E542DB9FB3}"/>
    <dgm:cxn modelId="{7F3B94A1-B607-F946-8CC6-7D61115F8BF1}" type="presOf" srcId="{A9748332-5436-B94D-AC31-35F5B7EC3D49}" destId="{EA6F8229-F039-7B44-826D-182BD5767EFE}" srcOrd="0" destOrd="0" presId="urn:microsoft.com/office/officeart/2005/8/layout/process2"/>
    <dgm:cxn modelId="{A7FA58AE-7CFF-9748-9EC6-67C38F5CAAF4}" type="presOf" srcId="{5526340D-C2BC-1B4D-9C71-F7DB8B181C04}" destId="{084D289A-C303-8A4E-9F86-E955414F7417}" srcOrd="1" destOrd="0" presId="urn:microsoft.com/office/officeart/2005/8/layout/process2"/>
    <dgm:cxn modelId="{A4E521B6-FF92-2D44-A08D-63421E58F99C}" srcId="{899D9D0E-FFAE-6448-B591-39EE06359D09}" destId="{3F9102EA-6F44-F341-93CC-6E7D4904B51B}" srcOrd="0" destOrd="0" parTransId="{21379F8B-0EAD-0B4F-8D7D-4DFA4FC6CB73}" sibTransId="{C4C0AE18-B62A-CD40-A021-0E5763FB8952}"/>
    <dgm:cxn modelId="{490B2DB9-1582-764B-8C80-CBC81EF8C3E2}" type="presOf" srcId="{C4C0AE18-B62A-CD40-A021-0E5763FB8952}" destId="{9037DCE0-F6F1-344E-AC0E-720B4A2AB0F4}" srcOrd="0" destOrd="0" presId="urn:microsoft.com/office/officeart/2005/8/layout/process2"/>
    <dgm:cxn modelId="{D42149C1-43ED-4844-83F7-50672F64C4A4}" type="presOf" srcId="{3F9102EA-6F44-F341-93CC-6E7D4904B51B}" destId="{0F24EB51-9CE5-BD4F-8370-DB82FBEA446B}" srcOrd="0" destOrd="0" presId="urn:microsoft.com/office/officeart/2005/8/layout/process2"/>
    <dgm:cxn modelId="{6478A6D6-1DB1-4A48-9734-E447EA972753}" type="presOf" srcId="{A9748332-5436-B94D-AC31-35F5B7EC3D49}" destId="{FE054537-E5FE-D241-9691-8F5B9DB8B347}" srcOrd="1" destOrd="0" presId="urn:microsoft.com/office/officeart/2005/8/layout/process2"/>
    <dgm:cxn modelId="{A358C8E9-BF7B-1C4A-97C0-9026F11901F5}" type="presOf" srcId="{5526340D-C2BC-1B4D-9C71-F7DB8B181C04}" destId="{052FAA3A-455A-764F-84BA-E6D966123EEE}" srcOrd="0" destOrd="0" presId="urn:microsoft.com/office/officeart/2005/8/layout/process2"/>
    <dgm:cxn modelId="{248F94B1-B16C-0649-A8F9-E2B1CC760D9F}" type="presParOf" srcId="{4EB6DCC2-0498-3849-9F98-FCAF3879FAE7}" destId="{0F24EB51-9CE5-BD4F-8370-DB82FBEA446B}" srcOrd="0" destOrd="0" presId="urn:microsoft.com/office/officeart/2005/8/layout/process2"/>
    <dgm:cxn modelId="{75F3ECE9-C39A-D84D-8004-1D4645F092D0}" type="presParOf" srcId="{4EB6DCC2-0498-3849-9F98-FCAF3879FAE7}" destId="{9037DCE0-F6F1-344E-AC0E-720B4A2AB0F4}" srcOrd="1" destOrd="0" presId="urn:microsoft.com/office/officeart/2005/8/layout/process2"/>
    <dgm:cxn modelId="{845CDD58-8037-164C-8EBC-0FA1304926C1}" type="presParOf" srcId="{9037DCE0-F6F1-344E-AC0E-720B4A2AB0F4}" destId="{B84FC8D4-DAB9-7847-B392-4FFBA9E82B81}" srcOrd="0" destOrd="0" presId="urn:microsoft.com/office/officeart/2005/8/layout/process2"/>
    <dgm:cxn modelId="{A8E0FFD4-783E-1145-B629-3242405260A5}" type="presParOf" srcId="{4EB6DCC2-0498-3849-9F98-FCAF3879FAE7}" destId="{D1FF6A01-90F9-874A-A485-64A51BD82A6A}" srcOrd="2" destOrd="0" presId="urn:microsoft.com/office/officeart/2005/8/layout/process2"/>
    <dgm:cxn modelId="{2864436C-CBF0-8842-A58D-6C12ADF79EEA}" type="presParOf" srcId="{4EB6DCC2-0498-3849-9F98-FCAF3879FAE7}" destId="{EA6F8229-F039-7B44-826D-182BD5767EFE}" srcOrd="3" destOrd="0" presId="urn:microsoft.com/office/officeart/2005/8/layout/process2"/>
    <dgm:cxn modelId="{1425C0F9-7012-0445-90DF-7F7B6E1D59BE}" type="presParOf" srcId="{EA6F8229-F039-7B44-826D-182BD5767EFE}" destId="{FE054537-E5FE-D241-9691-8F5B9DB8B347}" srcOrd="0" destOrd="0" presId="urn:microsoft.com/office/officeart/2005/8/layout/process2"/>
    <dgm:cxn modelId="{C53F99B0-0353-9742-9957-A6AA38FF02FE}" type="presParOf" srcId="{4EB6DCC2-0498-3849-9F98-FCAF3879FAE7}" destId="{B348DB3D-49CF-9B43-BB36-9632EACB9C90}" srcOrd="4" destOrd="0" presId="urn:microsoft.com/office/officeart/2005/8/layout/process2"/>
    <dgm:cxn modelId="{C48E653E-BC47-914A-BBEB-CB55D557379D}" type="presParOf" srcId="{4EB6DCC2-0498-3849-9F98-FCAF3879FAE7}" destId="{052FAA3A-455A-764F-84BA-E6D966123EEE}" srcOrd="5" destOrd="0" presId="urn:microsoft.com/office/officeart/2005/8/layout/process2"/>
    <dgm:cxn modelId="{0FC11B48-3600-4E48-A619-9B4D2D984941}" type="presParOf" srcId="{052FAA3A-455A-764F-84BA-E6D966123EEE}" destId="{084D289A-C303-8A4E-9F86-E955414F7417}" srcOrd="0" destOrd="0" presId="urn:microsoft.com/office/officeart/2005/8/layout/process2"/>
    <dgm:cxn modelId="{F053047B-5908-E946-A113-745BF5844F0C}" type="presParOf" srcId="{4EB6DCC2-0498-3849-9F98-FCAF3879FAE7}" destId="{5926FE1B-E7F7-5F4F-8CFE-2AD1E6956DCA}" srcOrd="6" destOrd="0" presId="urn:microsoft.com/office/officeart/2005/8/layout/process2"/>
  </dgm:cxnLst>
  <dgm:bg>
    <a:noFill/>
    <a:effectLst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4EB51-9CE5-BD4F-8370-DB82FBEA446B}">
      <dsp:nvSpPr>
        <dsp:cNvPr id="0" name=""/>
        <dsp:cNvSpPr/>
      </dsp:nvSpPr>
      <dsp:spPr>
        <a:xfrm>
          <a:off x="174860" y="1841"/>
          <a:ext cx="1369528" cy="342382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Am. </a:t>
          </a:r>
          <a:r>
            <a:rPr lang="en-US" sz="1200" kern="1200" dirty="0" err="1">
              <a:solidFill>
                <a:schemeClr val="tx1"/>
              </a:solidFill>
            </a:rPr>
            <a:t>Sulphate</a:t>
          </a:r>
          <a:r>
            <a:rPr lang="en-US" sz="1200" kern="1200" dirty="0">
              <a:solidFill>
                <a:schemeClr val="tx1"/>
              </a:solidFill>
            </a:rPr>
            <a:t> precipitation</a:t>
          </a:r>
        </a:p>
      </dsp:txBody>
      <dsp:txXfrm>
        <a:off x="184888" y="11869"/>
        <a:ext cx="1349472" cy="322326"/>
      </dsp:txXfrm>
    </dsp:sp>
    <dsp:sp modelId="{9037DCE0-F6F1-344E-AC0E-720B4A2AB0F4}">
      <dsp:nvSpPr>
        <dsp:cNvPr id="0" name=""/>
        <dsp:cNvSpPr/>
      </dsp:nvSpPr>
      <dsp:spPr>
        <a:xfrm rot="5400000">
          <a:off x="795428" y="352783"/>
          <a:ext cx="128393" cy="1540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13403" y="365622"/>
        <a:ext cx="92443" cy="89875"/>
      </dsp:txXfrm>
    </dsp:sp>
    <dsp:sp modelId="{D1FF6A01-90F9-874A-A485-64A51BD82A6A}">
      <dsp:nvSpPr>
        <dsp:cNvPr id="0" name=""/>
        <dsp:cNvSpPr/>
      </dsp:nvSpPr>
      <dsp:spPr>
        <a:xfrm>
          <a:off x="174860" y="515414"/>
          <a:ext cx="1369528" cy="342382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baseline="0" dirty="0">
              <a:solidFill>
                <a:schemeClr val="tx1"/>
              </a:solidFill>
            </a:rPr>
            <a:t>Ni2+ Affinity 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84888" y="525442"/>
        <a:ext cx="1349472" cy="322326"/>
      </dsp:txXfrm>
    </dsp:sp>
    <dsp:sp modelId="{EA6F8229-F039-7B44-826D-182BD5767EFE}">
      <dsp:nvSpPr>
        <dsp:cNvPr id="0" name=""/>
        <dsp:cNvSpPr/>
      </dsp:nvSpPr>
      <dsp:spPr>
        <a:xfrm rot="5400000">
          <a:off x="795428" y="866356"/>
          <a:ext cx="128393" cy="1540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13403" y="879195"/>
        <a:ext cx="92443" cy="89875"/>
      </dsp:txXfrm>
    </dsp:sp>
    <dsp:sp modelId="{B348DB3D-49CF-9B43-BB36-9632EACB9C90}">
      <dsp:nvSpPr>
        <dsp:cNvPr id="0" name=""/>
        <dsp:cNvSpPr/>
      </dsp:nvSpPr>
      <dsp:spPr>
        <a:xfrm>
          <a:off x="174860" y="1028988"/>
          <a:ext cx="1369528" cy="342382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Strep tag affinity</a:t>
          </a:r>
        </a:p>
      </dsp:txBody>
      <dsp:txXfrm>
        <a:off x="184888" y="1039016"/>
        <a:ext cx="1349472" cy="322326"/>
      </dsp:txXfrm>
    </dsp:sp>
    <dsp:sp modelId="{052FAA3A-455A-764F-84BA-E6D966123EEE}">
      <dsp:nvSpPr>
        <dsp:cNvPr id="0" name=""/>
        <dsp:cNvSpPr/>
      </dsp:nvSpPr>
      <dsp:spPr>
        <a:xfrm rot="5400000">
          <a:off x="795428" y="1379929"/>
          <a:ext cx="128393" cy="1540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13403" y="1392768"/>
        <a:ext cx="92443" cy="89875"/>
      </dsp:txXfrm>
    </dsp:sp>
    <dsp:sp modelId="{5926FE1B-E7F7-5F4F-8CFE-2AD1E6956DCA}">
      <dsp:nvSpPr>
        <dsp:cNvPr id="0" name=""/>
        <dsp:cNvSpPr/>
      </dsp:nvSpPr>
      <dsp:spPr>
        <a:xfrm>
          <a:off x="174860" y="1542561"/>
          <a:ext cx="1369528" cy="342382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Heparin</a:t>
          </a:r>
        </a:p>
      </dsp:txBody>
      <dsp:txXfrm>
        <a:off x="184888" y="1552589"/>
        <a:ext cx="1349472" cy="322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87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34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82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54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4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46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6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51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01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6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43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93D3D-0241-4B0E-B8C0-CDCCF9B81F2A}" type="datetimeFigureOut">
              <a:rPr lang="en-US" smtClean="0"/>
              <a:t>2/29/20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73F1E-2FA0-4830-869D-DE174DC48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13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image" Target="../media/image8.tiff"/><Relationship Id="rId12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6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5.png"/><Relationship Id="rId9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Image result for embl grenoble">
            <a:extLst>
              <a:ext uri="{FF2B5EF4-FFF2-40B4-BE49-F238E27FC236}">
                <a16:creationId xmlns:a16="http://schemas.microsoft.com/office/drawing/2014/main" id="{5CD9BA13-395D-C84C-8865-94809C8C67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" b="8094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Single particle cryo-EM on influenza polymerase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0EBF6316-7B37-384F-84F8-CB040BB5047D}"/>
              </a:ext>
            </a:extLst>
          </p:cNvPr>
          <p:cNvSpPr/>
          <p:nvPr/>
        </p:nvSpPr>
        <p:spPr>
          <a:xfrm>
            <a:off x="7273615" y="184538"/>
            <a:ext cx="49183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dirty="0"/>
              <a:t>Sissy </a:t>
            </a:r>
            <a:r>
              <a:rPr lang="en-US" dirty="0" err="1"/>
              <a:t>Kalayil</a:t>
            </a:r>
            <a:r>
              <a:rPr lang="en-US" dirty="0"/>
              <a:t>, PhD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Postdoc (10/2018 - Present), Stephen Cusack’s Lab</a:t>
            </a:r>
          </a:p>
          <a:p>
            <a:pPr lvl="0">
              <a:spcAft>
                <a:spcPts val="600"/>
              </a:spcAft>
            </a:pPr>
            <a:r>
              <a:rPr lang="en-US" dirty="0"/>
              <a:t>European Molecular Biology Laboratory, Grenoble</a:t>
            </a:r>
          </a:p>
        </p:txBody>
      </p:sp>
    </p:spTree>
    <p:extLst>
      <p:ext uri="{BB962C8B-B14F-4D97-AF65-F5344CB8AC3E}">
        <p14:creationId xmlns:p14="http://schemas.microsoft.com/office/powerpoint/2010/main" val="2998760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687" y="-44824"/>
            <a:ext cx="12271687" cy="69028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3568" y="317899"/>
            <a:ext cx="217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Viral replication cycle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DFF9F768-82A8-4BD4-B939-84B187DD19C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03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382172" y="4205815"/>
            <a:ext cx="3165303" cy="12392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81586" y="3906017"/>
            <a:ext cx="36038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5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processing &amp; structure determination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7549131" y="5478444"/>
            <a:ext cx="2719718" cy="1060469"/>
            <a:chOff x="6025131" y="5478443"/>
            <a:chExt cx="2719718" cy="106046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10" t="16399" r="68399" b="50472"/>
            <a:stretch/>
          </p:blipFill>
          <p:spPr>
            <a:xfrm>
              <a:off x="7963941" y="5515653"/>
              <a:ext cx="780908" cy="102325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97" t="50603" r="50042" b="15064"/>
            <a:stretch/>
          </p:blipFill>
          <p:spPr>
            <a:xfrm>
              <a:off x="6994536" y="5478443"/>
              <a:ext cx="969405" cy="1060469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81" t="50603" r="67058" b="15064"/>
            <a:stretch/>
          </p:blipFill>
          <p:spPr>
            <a:xfrm>
              <a:off x="6025131" y="5478443"/>
              <a:ext cx="969405" cy="1060469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842918" y="1295003"/>
            <a:ext cx="2553645" cy="117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5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biochemical optimization</a:t>
            </a:r>
          </a:p>
          <a:p>
            <a:pPr marL="214313" indent="-214313">
              <a:buFontTx/>
              <a:buChar char="-"/>
            </a:pP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RNA template design</a:t>
            </a:r>
          </a:p>
          <a:p>
            <a:pPr marL="214313" indent="-214313">
              <a:buFontTx/>
              <a:buChar char="-"/>
            </a:pP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use of specific NTPs, NTP analogues</a:t>
            </a:r>
          </a:p>
          <a:p>
            <a:pPr marL="214313" indent="-214313">
              <a:buFontTx/>
              <a:buChar char="-"/>
            </a:pPr>
            <a:r>
              <a: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reaction time and conditions</a:t>
            </a:r>
          </a:p>
        </p:txBody>
      </p:sp>
      <p:pic>
        <p:nvPicPr>
          <p:cNvPr id="1026" name="Picture 2" descr="Znalezione obrazy dla zapytania eppendorf tube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113" y="1377615"/>
            <a:ext cx="349358" cy="82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3727" y="873357"/>
            <a:ext cx="38402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25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cryo-EM sample preparation &amp; data collection</a:t>
            </a:r>
          </a:p>
        </p:txBody>
      </p:sp>
      <p:pic>
        <p:nvPicPr>
          <p:cNvPr id="1030" name="Picture 6" descr="Znalezione obrazy dla zapytania titan krios"/>
          <p:cNvPicPr>
            <a:picLocks noChangeAspect="1" noChangeArrowheads="1"/>
          </p:cNvPicPr>
          <p:nvPr/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2" r="22195"/>
          <a:stretch/>
        </p:blipFill>
        <p:spPr bwMode="auto">
          <a:xfrm>
            <a:off x="5381170" y="3676916"/>
            <a:ext cx="1285960" cy="235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>
            <a:off x="5308930" y="2153090"/>
            <a:ext cx="394079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144001" y="3570533"/>
            <a:ext cx="3373" cy="365212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524000" y="20782"/>
            <a:ext cx="7963941" cy="985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Replicating polymerase to structure- workflow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9800" y="1302723"/>
            <a:ext cx="1490983" cy="1987977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126885" y="3210045"/>
            <a:ext cx="2909623" cy="3146463"/>
            <a:chOff x="602884" y="3210044"/>
            <a:chExt cx="2909623" cy="314646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/>
            <a:srcRect r="47392"/>
            <a:stretch/>
          </p:blipFill>
          <p:spPr>
            <a:xfrm>
              <a:off x="602884" y="4980489"/>
              <a:ext cx="2387619" cy="137601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/>
            <a:srcRect l="63664"/>
            <a:stretch/>
          </p:blipFill>
          <p:spPr>
            <a:xfrm>
              <a:off x="1863384" y="3210044"/>
              <a:ext cx="1649123" cy="137601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</p:grpSp>
      <p:cxnSp>
        <p:nvCxnSpPr>
          <p:cNvPr id="22" name="Straight Arrow Connector 21"/>
          <p:cNvCxnSpPr/>
          <p:nvPr/>
        </p:nvCxnSpPr>
        <p:spPr>
          <a:xfrm flipV="1">
            <a:off x="3332481" y="2635564"/>
            <a:ext cx="0" cy="369575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8"/>
          <a:srcRect t="5373"/>
          <a:stretch/>
        </p:blipFill>
        <p:spPr>
          <a:xfrm>
            <a:off x="6233559" y="1253736"/>
            <a:ext cx="1249699" cy="2102593"/>
          </a:xfrm>
          <a:prstGeom prst="rect">
            <a:avLst/>
          </a:prstGeom>
        </p:spPr>
      </p:pic>
      <p:cxnSp>
        <p:nvCxnSpPr>
          <p:cNvPr id="28" name="Straight Arrow Connector 27"/>
          <p:cNvCxnSpPr/>
          <p:nvPr/>
        </p:nvCxnSpPr>
        <p:spPr>
          <a:xfrm flipH="1" flipV="1">
            <a:off x="6849073" y="4825439"/>
            <a:ext cx="351157" cy="3041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35882" y="5963428"/>
            <a:ext cx="1682652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25"/>
              </a:spcAft>
            </a:pPr>
            <a:r>
              <a:rPr lang="en-US" sz="15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Krios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>
              <a:spcAft>
                <a:spcPts val="225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ESRF or EMBL HD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683122" y="2049997"/>
            <a:ext cx="394079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24" name="Diagram 1023"/>
          <p:cNvGraphicFramePr/>
          <p:nvPr/>
        </p:nvGraphicFramePr>
        <p:xfrm>
          <a:off x="1656699" y="2940266"/>
          <a:ext cx="1719250" cy="1886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89416" y="3348507"/>
            <a:ext cx="781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Tecnai-12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80308" y="3284348"/>
            <a:ext cx="985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Talos</a:t>
            </a:r>
            <a:r>
              <a:rPr lang="en-US" sz="1200" dirty="0"/>
              <a:t> </a:t>
            </a:r>
            <a:r>
              <a:rPr lang="en-US" sz="1200" dirty="0" err="1"/>
              <a:t>Glacios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43355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80</Words>
  <Application>Microsoft Macintosh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Single particle cryo-EM on influenza polymerase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Sissy Kalayil</dc:creator>
  <cp:lastModifiedBy>Sissy Kalayil</cp:lastModifiedBy>
  <cp:revision>5</cp:revision>
  <dcterms:created xsi:type="dcterms:W3CDTF">2020-02-29T18:03:32Z</dcterms:created>
  <dcterms:modified xsi:type="dcterms:W3CDTF">2020-02-29T18:19:18Z</dcterms:modified>
</cp:coreProperties>
</file>